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1"/>
  </p:notesMasterIdLst>
  <p:sldIdLst>
    <p:sldId id="426" r:id="rId2"/>
    <p:sldId id="433" r:id="rId3"/>
    <p:sldId id="427" r:id="rId4"/>
    <p:sldId id="428" r:id="rId5"/>
    <p:sldId id="429" r:id="rId6"/>
    <p:sldId id="470" r:id="rId7"/>
    <p:sldId id="471" r:id="rId8"/>
    <p:sldId id="474" r:id="rId9"/>
    <p:sldId id="434" r:id="rId10"/>
  </p:sldIdLst>
  <p:sldSz cx="9144000" cy="5715000" type="screen16x10"/>
  <p:notesSz cx="6858000" cy="9144000"/>
  <p:embeddedFontLst>
    <p:embeddedFont>
      <p:font typeface="Calibri" panose="020F0502020204030204" pitchFamily="34" charset="0"/>
      <p:regular r:id="rId12"/>
      <p:bold r:id="rId13"/>
      <p:italic r:id="rId14"/>
      <p:boldItalic r:id="rId15"/>
    </p:embeddedFont>
    <p:embeddedFont>
      <p:font typeface="Orly's Font 2" panose="020B0604020202020204" charset="0"/>
      <p:regular r:id="rId16"/>
    </p:embeddedFont>
    <p:embeddedFont>
      <p:font typeface="Verdana" panose="020B0604030504040204" pitchFamily="34" charset="0"/>
      <p:regular r:id="rId17"/>
      <p:bold r:id="rId18"/>
      <p:italic r:id="rId19"/>
      <p:boldItalic r:id="rId20"/>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6D1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395" autoAdjust="0"/>
  </p:normalViewPr>
  <p:slideViewPr>
    <p:cSldViewPr>
      <p:cViewPr>
        <p:scale>
          <a:sx n="82" d="100"/>
          <a:sy n="82" d="100"/>
        </p:scale>
        <p:origin x="-72" y="180"/>
      </p:cViewPr>
      <p:guideLst>
        <p:guide orient="horz" pos="151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How are these repeated addition sentences related to this array?</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In this lesson you will learn how to write 2 different repeated addition sentences by using the same array.</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Let’s review what an array is. An array is an arrangement of objects into rows and columns. </a:t>
            </a:r>
            <a:r>
              <a:rPr lang="en-US" dirty="0" smtClean="0"/>
              <a:t>What direction do the rows go in? Across.</a:t>
            </a:r>
            <a:r>
              <a:rPr lang="en-US" baseline="0" dirty="0" smtClean="0"/>
              <a:t> These are the rows and each row has the same number of objects, in this array there are 3 tiles in each row. </a:t>
            </a:r>
            <a:r>
              <a:rPr lang="en-US" dirty="0" smtClean="0"/>
              <a:t>What direction do columns go in? up and</a:t>
            </a:r>
            <a:r>
              <a:rPr lang="en-US" baseline="0" dirty="0" smtClean="0"/>
              <a:t> </a:t>
            </a:r>
            <a:r>
              <a:rPr lang="en-US" dirty="0" smtClean="0"/>
              <a:t>down. </a:t>
            </a:r>
            <a:r>
              <a:rPr lang="en-US" baseline="0" dirty="0" smtClean="0"/>
              <a:t>These are the columns and each column has the same number of objects. For this array there are 4 tiles in each column.</a:t>
            </a:r>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 common</a:t>
            </a:r>
            <a:r>
              <a:rPr lang="en-US" baseline="0" dirty="0" smtClean="0"/>
              <a:t> misunderstanding is knowing the difference between the rows and columns. Many students get confused about which is which. Here is a diagram to help you remember the direction for each one. Rows go across as if you were sitting in a row of seats watching a football game. The columns go up and down just like the goal posts. So remember we sit in rows to watch the football players make a field goal through the columns.</a:t>
            </a:r>
            <a:endParaRPr lang="en-US" dirty="0" smtClean="0"/>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How many rows do you see in this array? That’s right, 3…. 1, 2, 3. And how many circles are in each row? 5 circles are in each row. We can write an addition sentence using the rows. If there are 3 rows with 5 circles in each row then we will need to add 5 + 5 + 5. To find the total number of objects we can skip count. 5 + 5 is 10 and 10 + 5 = 15</a:t>
            </a:r>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Here is the same array. How many columns do you see? That’s right, 5…. 1, 2, 3, 4, 5. And how many circles are in each column? 3 circles are in each column. We can write an addition sentence using the columns. If there are 5 columns with 3 circles in each column then we will need to add 3 + 3 + 3 + 3 + 3. To find the total number of objects we can skip count. 3 + 3 is 6 and 6 + 3 is 9 and 9 + 3 is 12 and 12 + 3 = 15.</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Let’s look at these number sentences. We wrote 2 different sentences from the same array. This number sentence was counting how many circles were in each row and this number sentence was counting how many circles were in each column. Both are correct and both get 15 as the total number of circles.</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was the original array that we started with</a:t>
            </a:r>
            <a:r>
              <a:rPr lang="en-US" baseline="0" dirty="0" smtClean="0"/>
              <a:t> and these are the two repeated addition sentences that were written showing how many circles were in each row and in each column. If we rotate this array, the amount of circles in each row and column change and so will the addition sentences. Now there are 3 circles in each row giving us this sentence. and 5 circles in each column giving us this sentence. But did the amount of circles change? No, there are still 15 circles in both arrays.</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3468869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In this lesson you have learned how to write 2 repeated addition sentences by using the same array.</a:t>
            </a:r>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5166650"/>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028700" y="914400"/>
            <a:ext cx="7429500" cy="954107"/>
          </a:xfrm>
        </p:spPr>
        <p:txBody>
          <a:bodyPr wrap="square">
            <a:spAutoFit/>
          </a:bodyPr>
          <a:lstStyle/>
          <a:p>
            <a:pPr marL="0" indent="0" algn="ctr">
              <a:buNone/>
            </a:pPr>
            <a:r>
              <a:rPr lang="en-US" sz="2800" dirty="0" smtClean="0">
                <a:solidFill>
                  <a:schemeClr val="accent5"/>
                </a:solidFill>
              </a:rPr>
              <a:t>How are these repeated addition sentences related to this array ?</a:t>
            </a:r>
            <a:endParaRPr lang="en-US" sz="2800" dirty="0">
              <a:solidFill>
                <a:schemeClr val="accent5"/>
              </a:solidFill>
            </a:endParaRPr>
          </a:p>
        </p:txBody>
      </p:sp>
      <p:grpSp>
        <p:nvGrpSpPr>
          <p:cNvPr id="20" name="Group 19"/>
          <p:cNvGrpSpPr/>
          <p:nvPr/>
        </p:nvGrpSpPr>
        <p:grpSpPr>
          <a:xfrm>
            <a:off x="2999529" y="2275632"/>
            <a:ext cx="3135776" cy="1934178"/>
            <a:chOff x="2085612" y="2387278"/>
            <a:chExt cx="3135776" cy="1934178"/>
          </a:xfrm>
        </p:grpSpPr>
        <p:sp>
          <p:nvSpPr>
            <p:cNvPr id="4" name="Oval 3"/>
            <p:cNvSpPr/>
            <p:nvPr/>
          </p:nvSpPr>
          <p:spPr>
            <a:xfrm>
              <a:off x="2085612" y="2387278"/>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Oval 5"/>
            <p:cNvSpPr/>
            <p:nvPr/>
          </p:nvSpPr>
          <p:spPr>
            <a:xfrm>
              <a:off x="2732588" y="2387278"/>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 name="Oval 6"/>
            <p:cNvSpPr/>
            <p:nvPr/>
          </p:nvSpPr>
          <p:spPr>
            <a:xfrm>
              <a:off x="3349662"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Oval 7"/>
            <p:cNvSpPr/>
            <p:nvPr/>
          </p:nvSpPr>
          <p:spPr>
            <a:xfrm>
              <a:off x="3994954"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Oval 8"/>
            <p:cNvSpPr/>
            <p:nvPr/>
          </p:nvSpPr>
          <p:spPr>
            <a:xfrm>
              <a:off x="4649888"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Oval 9"/>
            <p:cNvSpPr/>
            <p:nvPr/>
          </p:nvSpPr>
          <p:spPr>
            <a:xfrm>
              <a:off x="4649888"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Oval 10"/>
            <p:cNvSpPr/>
            <p:nvPr/>
          </p:nvSpPr>
          <p:spPr>
            <a:xfrm>
              <a:off x="2092365"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2715228"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2085612"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2715228"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Oval 14"/>
            <p:cNvSpPr/>
            <p:nvPr/>
          </p:nvSpPr>
          <p:spPr>
            <a:xfrm>
              <a:off x="3351594"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Oval 15"/>
            <p:cNvSpPr/>
            <p:nvPr/>
          </p:nvSpPr>
          <p:spPr>
            <a:xfrm>
              <a:off x="3351111" y="374995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Oval 16"/>
            <p:cNvSpPr/>
            <p:nvPr/>
          </p:nvSpPr>
          <p:spPr>
            <a:xfrm>
              <a:off x="4649888"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Oval 17"/>
            <p:cNvSpPr/>
            <p:nvPr/>
          </p:nvSpPr>
          <p:spPr>
            <a:xfrm>
              <a:off x="4004117"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Oval 18"/>
            <p:cNvSpPr/>
            <p:nvPr/>
          </p:nvSpPr>
          <p:spPr>
            <a:xfrm>
              <a:off x="3994954"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1" name="Text Placeholder 3"/>
          <p:cNvSpPr txBox="1">
            <a:spLocks/>
          </p:cNvSpPr>
          <p:nvPr/>
        </p:nvSpPr>
        <p:spPr bwMode="auto">
          <a:xfrm>
            <a:off x="3042212" y="4439757"/>
            <a:ext cx="32052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3 + 3 + 3 + 3 + 3</a:t>
            </a:r>
            <a:endParaRPr lang="en-US" sz="2800" dirty="0">
              <a:solidFill>
                <a:schemeClr val="accent5"/>
              </a:solidFill>
              <a:latin typeface="Orly's Font 2" pitchFamily="66" charset="0"/>
            </a:endParaRPr>
          </a:p>
        </p:txBody>
      </p:sp>
      <p:sp>
        <p:nvSpPr>
          <p:cNvPr id="22" name="Text Placeholder 3"/>
          <p:cNvSpPr txBox="1">
            <a:spLocks/>
          </p:cNvSpPr>
          <p:nvPr/>
        </p:nvSpPr>
        <p:spPr bwMode="auto">
          <a:xfrm>
            <a:off x="6219945" y="2947205"/>
            <a:ext cx="18953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chemeClr val="accent5"/>
                </a:solidFill>
                <a:latin typeface="Orly's Font 2" pitchFamily="66" charset="0"/>
              </a:rPr>
              <a:t>5</a:t>
            </a:r>
            <a:r>
              <a:rPr lang="en-US" sz="2800" dirty="0" smtClean="0">
                <a:solidFill>
                  <a:schemeClr val="accent5"/>
                </a:solidFill>
                <a:latin typeface="Orly's Font 2" pitchFamily="66" charset="0"/>
              </a:rPr>
              <a:t> + 5 + 5</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par>
                                <p:cTn id="15" presetID="10"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85850" y="1333501"/>
            <a:ext cx="69723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write 2 different repeated addition sentences </a:t>
            </a:r>
            <a:r>
              <a:rPr lang="en-US" sz="3600" dirty="0" smtClean="0">
                <a:solidFill>
                  <a:schemeClr val="accent1"/>
                </a:solidFill>
                <a:latin typeface="Orly's Font 2" pitchFamily="66" charset="0"/>
                <a:ea typeface="Verdana" pitchFamily="34" charset="0"/>
                <a:cs typeface="Verdana" pitchFamily="34" charset="0"/>
              </a:rPr>
              <a:t>by using the same array.</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bwMode="auto">
          <a:xfrm>
            <a:off x="914400" y="1028700"/>
            <a:ext cx="7315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An array is an arrangement of objects into rows and columns.</a:t>
            </a:r>
            <a:endParaRPr lang="en-US" sz="2800" dirty="0">
              <a:solidFill>
                <a:schemeClr val="accent1"/>
              </a:solidFill>
              <a:latin typeface="Orly's Font 2" pitchFamily="66" charset="0"/>
            </a:endParaRPr>
          </a:p>
        </p:txBody>
      </p:sp>
      <p:grpSp>
        <p:nvGrpSpPr>
          <p:cNvPr id="6" name="Group 5"/>
          <p:cNvGrpSpPr/>
          <p:nvPr/>
        </p:nvGrpSpPr>
        <p:grpSpPr>
          <a:xfrm>
            <a:off x="3625045" y="3120436"/>
            <a:ext cx="1380280" cy="1844715"/>
            <a:chOff x="3670621" y="2914650"/>
            <a:chExt cx="1380280" cy="1844715"/>
          </a:xfrm>
        </p:grpSpPr>
        <p:sp>
          <p:nvSpPr>
            <p:cNvPr id="7" name="Rectangle 6"/>
            <p:cNvSpPr/>
            <p:nvPr/>
          </p:nvSpPr>
          <p:spPr>
            <a:xfrm>
              <a:off x="3673515" y="29146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Rectangle 7"/>
            <p:cNvSpPr/>
            <p:nvPr/>
          </p:nvSpPr>
          <p:spPr>
            <a:xfrm>
              <a:off x="4185936" y="29146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Rectangle 8"/>
            <p:cNvSpPr/>
            <p:nvPr/>
          </p:nvSpPr>
          <p:spPr>
            <a:xfrm>
              <a:off x="4702215" y="29146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ectangle 9"/>
            <p:cNvSpPr/>
            <p:nvPr/>
          </p:nvSpPr>
          <p:spPr>
            <a:xfrm>
              <a:off x="3673515" y="34099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Rectangle 10"/>
            <p:cNvSpPr/>
            <p:nvPr/>
          </p:nvSpPr>
          <p:spPr>
            <a:xfrm>
              <a:off x="4185936" y="34099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Rectangle 11"/>
            <p:cNvSpPr/>
            <p:nvPr/>
          </p:nvSpPr>
          <p:spPr>
            <a:xfrm>
              <a:off x="4702215" y="340995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Rectangle 12"/>
            <p:cNvSpPr/>
            <p:nvPr/>
          </p:nvSpPr>
          <p:spPr>
            <a:xfrm>
              <a:off x="3670621" y="390742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Rectangle 13"/>
            <p:cNvSpPr/>
            <p:nvPr/>
          </p:nvSpPr>
          <p:spPr>
            <a:xfrm>
              <a:off x="4185936" y="390742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Rectangle 14"/>
            <p:cNvSpPr/>
            <p:nvPr/>
          </p:nvSpPr>
          <p:spPr>
            <a:xfrm>
              <a:off x="4702215" y="3907420"/>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Rectangle 15"/>
            <p:cNvSpPr/>
            <p:nvPr/>
          </p:nvSpPr>
          <p:spPr>
            <a:xfrm>
              <a:off x="3670621" y="4416465"/>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Rectangle 16"/>
            <p:cNvSpPr/>
            <p:nvPr/>
          </p:nvSpPr>
          <p:spPr>
            <a:xfrm>
              <a:off x="4188347" y="4416465"/>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Rectangle 17"/>
            <p:cNvSpPr/>
            <p:nvPr/>
          </p:nvSpPr>
          <p:spPr>
            <a:xfrm>
              <a:off x="4708001" y="4416465"/>
              <a:ext cx="342900" cy="3429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cxnSp>
        <p:nvCxnSpPr>
          <p:cNvPr id="19" name="Straight Arrow Connector 18"/>
          <p:cNvCxnSpPr/>
          <p:nvPr/>
        </p:nvCxnSpPr>
        <p:spPr>
          <a:xfrm>
            <a:off x="3257550" y="3291886"/>
            <a:ext cx="1741989" cy="0"/>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257549" y="3789450"/>
            <a:ext cx="1741989" cy="0"/>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3257548" y="4284656"/>
            <a:ext cx="1741989" cy="0"/>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257547" y="4779086"/>
            <a:ext cx="1741989" cy="0"/>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16" idx="2"/>
          </p:cNvCxnSpPr>
          <p:nvPr/>
        </p:nvCxnSpPr>
        <p:spPr>
          <a:xfrm>
            <a:off x="3796495" y="2720869"/>
            <a:ext cx="0" cy="2244282"/>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4302163" y="2720869"/>
            <a:ext cx="0" cy="2244282"/>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4841832" y="2720869"/>
            <a:ext cx="0" cy="2244282"/>
          </a:xfrm>
          <a:prstGeom prst="straightConnector1">
            <a:avLst/>
          </a:prstGeom>
          <a:ln w="38100">
            <a:solidFill>
              <a:srgbClr val="E86D1F"/>
            </a:solidFill>
            <a:tailEnd type="arrow"/>
          </a:ln>
        </p:spPr>
        <p:style>
          <a:lnRef idx="1">
            <a:schemeClr val="accent1"/>
          </a:lnRef>
          <a:fillRef idx="0">
            <a:schemeClr val="accent1"/>
          </a:fillRef>
          <a:effectRef idx="0">
            <a:schemeClr val="accent1"/>
          </a:effectRef>
          <a:fontRef idx="minor">
            <a:schemeClr val="tx1"/>
          </a:fontRef>
        </p:style>
      </p:cxnSp>
      <p:sp>
        <p:nvSpPr>
          <p:cNvPr id="26" name="Text Placeholder 2"/>
          <p:cNvSpPr txBox="1">
            <a:spLocks/>
          </p:cNvSpPr>
          <p:nvPr/>
        </p:nvSpPr>
        <p:spPr bwMode="auto">
          <a:xfrm>
            <a:off x="2040516" y="3534618"/>
            <a:ext cx="12862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5E9732"/>
                </a:solidFill>
                <a:latin typeface="Orly's Font 2" pitchFamily="66" charset="0"/>
              </a:rPr>
              <a:t>Rows</a:t>
            </a:r>
            <a:endParaRPr lang="en-US" sz="2800" dirty="0">
              <a:solidFill>
                <a:srgbClr val="5E9732"/>
              </a:solidFill>
              <a:latin typeface="Orly's Font 2" pitchFamily="66" charset="0"/>
            </a:endParaRPr>
          </a:p>
        </p:txBody>
      </p:sp>
      <p:sp>
        <p:nvSpPr>
          <p:cNvPr id="27" name="Text Placeholder 2"/>
          <p:cNvSpPr txBox="1">
            <a:spLocks/>
          </p:cNvSpPr>
          <p:nvPr/>
        </p:nvSpPr>
        <p:spPr bwMode="auto">
          <a:xfrm>
            <a:off x="3283348" y="2197649"/>
            <a:ext cx="20209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E86D1F"/>
                </a:solidFill>
                <a:latin typeface="Orly's Font 2" pitchFamily="66" charset="0"/>
              </a:rPr>
              <a:t>Columns</a:t>
            </a:r>
            <a:endParaRPr lang="en-US" sz="2800" dirty="0">
              <a:solidFill>
                <a:srgbClr val="E86D1F"/>
              </a:solidFill>
              <a:latin typeface="Orly's Font 2" pitchFamily="66" charset="0"/>
            </a:endParaRPr>
          </a:p>
        </p:txBody>
      </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26"/>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iterate type="lt">
                                    <p:tmAbs val="80"/>
                                  </p:iterate>
                                  <p:childTnLst>
                                    <p:set>
                                      <p:cBhvr>
                                        <p:cTn id="31" dur="1" fill="hold">
                                          <p:stCondLst>
                                            <p:cond delay="0"/>
                                          </p:stCondLst>
                                        </p:cTn>
                                        <p:tgtEl>
                                          <p:spTgt spid="27"/>
                                        </p:tgtEl>
                                        <p:attrNameLst>
                                          <p:attrName>style.visibility</p:attrName>
                                        </p:attrNameLst>
                                      </p:cBhvr>
                                      <p:to>
                                        <p:strVal val="visible"/>
                                      </p:to>
                                    </p:set>
                                  </p:childTnLst>
                                </p:cTn>
                              </p:par>
                              <p:par>
                                <p:cTn id="32" presetID="10" presetClass="entr" presetSubtype="0"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bwMode="auto">
          <a:xfrm>
            <a:off x="914400" y="1371601"/>
            <a:ext cx="7315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Confusing rows and columns</a:t>
            </a:r>
            <a:endParaRPr lang="en-US" sz="2800" dirty="0">
              <a:solidFill>
                <a:schemeClr val="accent1"/>
              </a:solidFill>
              <a:latin typeface="Orly's Font 2" pitchFamily="66" charset="0"/>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2514600"/>
            <a:ext cx="5048250" cy="25124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 Placeholder 3"/>
          <p:cNvSpPr txBox="1">
            <a:spLocks/>
          </p:cNvSpPr>
          <p:nvPr/>
        </p:nvSpPr>
        <p:spPr bwMode="auto">
          <a:xfrm>
            <a:off x="7164388" y="2289698"/>
            <a:ext cx="1257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Rows</a:t>
            </a:r>
            <a:endParaRPr lang="en-US" sz="2800" dirty="0">
              <a:solidFill>
                <a:schemeClr val="accent5"/>
              </a:solidFill>
              <a:latin typeface="Orly's Font 2" pitchFamily="66" charset="0"/>
            </a:endParaRPr>
          </a:p>
        </p:txBody>
      </p:sp>
      <p:cxnSp>
        <p:nvCxnSpPr>
          <p:cNvPr id="8" name="Straight Arrow Connector 7"/>
          <p:cNvCxnSpPr/>
          <p:nvPr/>
        </p:nvCxnSpPr>
        <p:spPr>
          <a:xfrm>
            <a:off x="6877050" y="2971800"/>
            <a:ext cx="1636712" cy="0"/>
          </a:xfrm>
          <a:prstGeom prst="straightConnector1">
            <a:avLst/>
          </a:prstGeom>
          <a:ln w="76200">
            <a:solidFill>
              <a:srgbClr val="5E973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Text Placeholder 3"/>
          <p:cNvSpPr txBox="1">
            <a:spLocks/>
          </p:cNvSpPr>
          <p:nvPr/>
        </p:nvSpPr>
        <p:spPr bwMode="auto">
          <a:xfrm rot="16200000">
            <a:off x="269309" y="3395990"/>
            <a:ext cx="1828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E86D1F"/>
                </a:solidFill>
                <a:latin typeface="Orly's Font 2" pitchFamily="66" charset="0"/>
              </a:rPr>
              <a:t>Columns</a:t>
            </a:r>
            <a:endParaRPr lang="en-US" sz="2800" dirty="0">
              <a:solidFill>
                <a:srgbClr val="E86D1F"/>
              </a:solidFill>
              <a:latin typeface="Orly's Font 2" pitchFamily="66" charset="0"/>
            </a:endParaRPr>
          </a:p>
        </p:txBody>
      </p:sp>
      <p:cxnSp>
        <p:nvCxnSpPr>
          <p:cNvPr id="10" name="Straight Arrow Connector 9"/>
          <p:cNvCxnSpPr/>
          <p:nvPr/>
        </p:nvCxnSpPr>
        <p:spPr>
          <a:xfrm flipV="1">
            <a:off x="1510298" y="2819401"/>
            <a:ext cx="0" cy="1752599"/>
          </a:xfrm>
          <a:prstGeom prst="straightConnector1">
            <a:avLst/>
          </a:prstGeom>
          <a:ln w="76200">
            <a:solidFill>
              <a:srgbClr val="E86D1F"/>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11" name="Picture 5"/>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943100" y="2858545"/>
            <a:ext cx="1006161" cy="952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500"/>
                                        <p:tgtEl>
                                          <p:spTgt spid="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fade">
                                      <p:cBhvr>
                                        <p:cTn id="26" dur="500"/>
                                        <p:tgtEl>
                                          <p:spTgt spid="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build="p"/>
      <p:bldP spid="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675436" y="1506641"/>
            <a:ext cx="3135776" cy="1934178"/>
            <a:chOff x="2085612" y="2387278"/>
            <a:chExt cx="3135776" cy="1934178"/>
          </a:xfrm>
        </p:grpSpPr>
        <p:sp>
          <p:nvSpPr>
            <p:cNvPr id="6" name="Oval 5"/>
            <p:cNvSpPr/>
            <p:nvPr/>
          </p:nvSpPr>
          <p:spPr>
            <a:xfrm>
              <a:off x="2085612" y="2387278"/>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 name="Oval 6"/>
            <p:cNvSpPr/>
            <p:nvPr/>
          </p:nvSpPr>
          <p:spPr>
            <a:xfrm>
              <a:off x="2732588" y="2387278"/>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Oval 7"/>
            <p:cNvSpPr/>
            <p:nvPr/>
          </p:nvSpPr>
          <p:spPr>
            <a:xfrm>
              <a:off x="3349662"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Oval 8"/>
            <p:cNvSpPr/>
            <p:nvPr/>
          </p:nvSpPr>
          <p:spPr>
            <a:xfrm>
              <a:off x="3994954"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Oval 9"/>
            <p:cNvSpPr/>
            <p:nvPr/>
          </p:nvSpPr>
          <p:spPr>
            <a:xfrm>
              <a:off x="4649888"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Oval 10"/>
            <p:cNvSpPr/>
            <p:nvPr/>
          </p:nvSpPr>
          <p:spPr>
            <a:xfrm>
              <a:off x="4649888"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2092365"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2715228"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2085612"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Oval 14"/>
            <p:cNvSpPr/>
            <p:nvPr/>
          </p:nvSpPr>
          <p:spPr>
            <a:xfrm>
              <a:off x="2715228"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Oval 15"/>
            <p:cNvSpPr/>
            <p:nvPr/>
          </p:nvSpPr>
          <p:spPr>
            <a:xfrm>
              <a:off x="3351594"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Oval 16"/>
            <p:cNvSpPr/>
            <p:nvPr/>
          </p:nvSpPr>
          <p:spPr>
            <a:xfrm>
              <a:off x="3351111" y="374995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Oval 17"/>
            <p:cNvSpPr/>
            <p:nvPr/>
          </p:nvSpPr>
          <p:spPr>
            <a:xfrm>
              <a:off x="4649888"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Oval 18"/>
            <p:cNvSpPr/>
            <p:nvPr/>
          </p:nvSpPr>
          <p:spPr>
            <a:xfrm>
              <a:off x="4004117"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Oval 19"/>
            <p:cNvSpPr/>
            <p:nvPr/>
          </p:nvSpPr>
          <p:spPr>
            <a:xfrm>
              <a:off x="3994954"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1" name="Text Placeholder 3"/>
          <p:cNvSpPr txBox="1">
            <a:spLocks/>
          </p:cNvSpPr>
          <p:nvPr/>
        </p:nvSpPr>
        <p:spPr bwMode="auto">
          <a:xfrm>
            <a:off x="3429000" y="3771900"/>
            <a:ext cx="18953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5 + </a:t>
            </a:r>
            <a:r>
              <a:rPr lang="en-US" sz="2800" dirty="0">
                <a:solidFill>
                  <a:schemeClr val="accent5"/>
                </a:solidFill>
                <a:latin typeface="Orly's Font 2" pitchFamily="66" charset="0"/>
              </a:rPr>
              <a:t>5</a:t>
            </a:r>
            <a:r>
              <a:rPr lang="en-US" sz="2800" dirty="0" smtClean="0">
                <a:solidFill>
                  <a:schemeClr val="accent5"/>
                </a:solidFill>
                <a:latin typeface="Orly's Font 2" pitchFamily="66" charset="0"/>
              </a:rPr>
              <a:t> + 5</a:t>
            </a:r>
            <a:endParaRPr lang="en-US" sz="2800" dirty="0">
              <a:solidFill>
                <a:schemeClr val="accent5"/>
              </a:solidFill>
              <a:latin typeface="Orly's Font 2" pitchFamily="66" charset="0"/>
            </a:endParaRPr>
          </a:p>
        </p:txBody>
      </p:sp>
      <p:sp>
        <p:nvSpPr>
          <p:cNvPr id="22" name="Text Placeholder 2"/>
          <p:cNvSpPr txBox="1">
            <a:spLocks/>
          </p:cNvSpPr>
          <p:nvPr/>
        </p:nvSpPr>
        <p:spPr bwMode="auto">
          <a:xfrm>
            <a:off x="1327590" y="1012357"/>
            <a:ext cx="14156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5E9732"/>
                </a:solidFill>
                <a:latin typeface="Orly's Font 2" pitchFamily="66" charset="0"/>
              </a:rPr>
              <a:t>Rows?</a:t>
            </a:r>
            <a:endParaRPr lang="en-US" sz="2800" dirty="0">
              <a:solidFill>
                <a:srgbClr val="5E9732"/>
              </a:solidFill>
              <a:latin typeface="Orly's Font 2" pitchFamily="66" charset="0"/>
            </a:endParaRPr>
          </a:p>
        </p:txBody>
      </p:sp>
      <p:cxnSp>
        <p:nvCxnSpPr>
          <p:cNvPr id="23" name="Straight Arrow Connector 22"/>
          <p:cNvCxnSpPr/>
          <p:nvPr/>
        </p:nvCxnSpPr>
        <p:spPr>
          <a:xfrm>
            <a:off x="1485900" y="1792391"/>
            <a:ext cx="969618" cy="0"/>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1485900" y="2463964"/>
            <a:ext cx="969618" cy="0"/>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1485900" y="3138189"/>
            <a:ext cx="969618" cy="0"/>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sp>
        <p:nvSpPr>
          <p:cNvPr id="26" name="Text Placeholder 3"/>
          <p:cNvSpPr txBox="1">
            <a:spLocks/>
          </p:cNvSpPr>
          <p:nvPr/>
        </p:nvSpPr>
        <p:spPr bwMode="auto">
          <a:xfrm>
            <a:off x="6057900" y="1604114"/>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5 </a:t>
            </a:r>
            <a:endParaRPr lang="en-US" sz="2800" dirty="0">
              <a:solidFill>
                <a:schemeClr val="accent5"/>
              </a:solidFill>
              <a:latin typeface="Orly's Font 2" pitchFamily="66" charset="0"/>
            </a:endParaRPr>
          </a:p>
        </p:txBody>
      </p:sp>
      <p:sp>
        <p:nvSpPr>
          <p:cNvPr id="27" name="Text Placeholder 3"/>
          <p:cNvSpPr txBox="1">
            <a:spLocks/>
          </p:cNvSpPr>
          <p:nvPr/>
        </p:nvSpPr>
        <p:spPr bwMode="auto">
          <a:xfrm>
            <a:off x="3908141" y="4559840"/>
            <a:ext cx="685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E86D1F"/>
                </a:solidFill>
                <a:latin typeface="Orly's Font 2" pitchFamily="66" charset="0"/>
              </a:rPr>
              <a:t>10</a:t>
            </a:r>
            <a:endParaRPr lang="en-US" sz="2800" dirty="0">
              <a:solidFill>
                <a:srgbClr val="E86D1F"/>
              </a:solidFill>
              <a:latin typeface="Orly's Font 2" pitchFamily="66" charset="0"/>
            </a:endParaRPr>
          </a:p>
        </p:txBody>
      </p:sp>
      <p:sp>
        <p:nvSpPr>
          <p:cNvPr id="28" name="Text Placeholder 3"/>
          <p:cNvSpPr txBox="1">
            <a:spLocks/>
          </p:cNvSpPr>
          <p:nvPr/>
        </p:nvSpPr>
        <p:spPr bwMode="auto">
          <a:xfrm>
            <a:off x="5887173" y="2226494"/>
            <a:ext cx="685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10</a:t>
            </a:r>
            <a:endParaRPr lang="en-US" sz="2800" dirty="0">
              <a:solidFill>
                <a:schemeClr val="accent5"/>
              </a:solidFill>
              <a:latin typeface="Orly's Font 2" pitchFamily="66" charset="0"/>
            </a:endParaRPr>
          </a:p>
        </p:txBody>
      </p:sp>
      <p:cxnSp>
        <p:nvCxnSpPr>
          <p:cNvPr id="30" name="Straight Connector 29"/>
          <p:cNvCxnSpPr/>
          <p:nvPr/>
        </p:nvCxnSpPr>
        <p:spPr>
          <a:xfrm>
            <a:off x="3726554" y="4216255"/>
            <a:ext cx="275384" cy="2414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4225236" y="4140054"/>
            <a:ext cx="36415" cy="31764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5029201" y="4174397"/>
            <a:ext cx="36414" cy="35950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447086" y="4174397"/>
            <a:ext cx="423442" cy="35950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2" name="Text Placeholder 3"/>
          <p:cNvSpPr txBox="1">
            <a:spLocks/>
          </p:cNvSpPr>
          <p:nvPr/>
        </p:nvSpPr>
        <p:spPr bwMode="auto">
          <a:xfrm>
            <a:off x="4686301" y="4549066"/>
            <a:ext cx="685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E86D1F"/>
                </a:solidFill>
                <a:latin typeface="Orly's Font 2" pitchFamily="66" charset="0"/>
              </a:rPr>
              <a:t>15</a:t>
            </a:r>
            <a:endParaRPr lang="en-US" sz="2800" dirty="0">
              <a:solidFill>
                <a:srgbClr val="E86D1F"/>
              </a:solidFill>
              <a:latin typeface="Orly's Font 2" pitchFamily="66" charset="0"/>
            </a:endParaRPr>
          </a:p>
        </p:txBody>
      </p:sp>
      <p:sp>
        <p:nvSpPr>
          <p:cNvPr id="43" name="Text Placeholder 3"/>
          <p:cNvSpPr txBox="1">
            <a:spLocks/>
          </p:cNvSpPr>
          <p:nvPr/>
        </p:nvSpPr>
        <p:spPr bwMode="auto">
          <a:xfrm>
            <a:off x="5887173" y="2920737"/>
            <a:ext cx="685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15</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10" presetClass="entr" presetSubtype="0"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10"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iterate type="lt">
                                    <p:tmAbs val="80"/>
                                  </p:iterate>
                                  <p:childTnLst>
                                    <p:set>
                                      <p:cBhvr>
                                        <p:cTn id="27" dur="1" fill="hold">
                                          <p:stCondLst>
                                            <p:cond delay="0"/>
                                          </p:stCondLst>
                                        </p:cTn>
                                        <p:tgtEl>
                                          <p:spTgt spid="2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iterate type="lt">
                                    <p:tmAbs val="100"/>
                                  </p:iterate>
                                  <p:childTnLst>
                                    <p:set>
                                      <p:cBhvr>
                                        <p:cTn id="31" dur="1" fill="hold">
                                          <p:stCondLst>
                                            <p:cond delay="0"/>
                                          </p:stCondLst>
                                        </p:cTn>
                                        <p:tgtEl>
                                          <p:spTgt spid="21"/>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iterate type="lt">
                                    <p:tmAbs val="80"/>
                                  </p:iterate>
                                  <p:childTnLst>
                                    <p:set>
                                      <p:cBhvr>
                                        <p:cTn id="35" dur="1" fill="hold">
                                          <p:stCondLst>
                                            <p:cond delay="0"/>
                                          </p:stCondLst>
                                        </p:cTn>
                                        <p:tgtEl>
                                          <p:spTgt spid="27"/>
                                        </p:tgtEl>
                                        <p:attrNameLst>
                                          <p:attrName>style.visibility</p:attrName>
                                        </p:attrNameLst>
                                      </p:cBhvr>
                                      <p:to>
                                        <p:strVal val="visible"/>
                                      </p:to>
                                    </p:set>
                                  </p:childTnLst>
                                </p:cTn>
                              </p:par>
                              <p:par>
                                <p:cTn id="36" presetID="10" presetClass="entr" presetSubtype="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500"/>
                                        <p:tgtEl>
                                          <p:spTgt spid="35"/>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iterate type="lt">
                                    <p:tmAbs val="80"/>
                                  </p:iterate>
                                  <p:childTnLst>
                                    <p:set>
                                      <p:cBhvr>
                                        <p:cTn id="45" dur="1" fill="hold">
                                          <p:stCondLst>
                                            <p:cond delay="0"/>
                                          </p:stCondLst>
                                        </p:cTn>
                                        <p:tgtEl>
                                          <p:spTgt spid="28"/>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500"/>
                                        <p:tgtEl>
                                          <p:spTgt spid="39"/>
                                        </p:tgtEl>
                                      </p:cBhvr>
                                    </p:animEffect>
                                  </p:childTnLst>
                                </p:cTn>
                              </p:par>
                              <p:par>
                                <p:cTn id="51" presetID="10" presetClass="entr" presetSubtype="0" fill="hold" nodeType="with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500"/>
                                        <p:tgtEl>
                                          <p:spTgt spid="38"/>
                                        </p:tgtEl>
                                      </p:cBhvr>
                                    </p:animEffect>
                                  </p:childTnLst>
                                </p:cTn>
                              </p:par>
                              <p:par>
                                <p:cTn id="54" presetID="1" presetClass="entr" presetSubtype="0" fill="hold" grpId="0" nodeType="withEffect">
                                  <p:stCondLst>
                                    <p:cond delay="0"/>
                                  </p:stCondLst>
                                  <p:iterate type="lt">
                                    <p:tmAbs val="80"/>
                                  </p:iterate>
                                  <p:childTnLst>
                                    <p:set>
                                      <p:cBhvr>
                                        <p:cTn id="55" dur="1" fill="hold">
                                          <p:stCondLst>
                                            <p:cond delay="0"/>
                                          </p:stCondLst>
                                        </p:cTn>
                                        <p:tgtEl>
                                          <p:spTgt spid="42"/>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iterate type="lt">
                                    <p:tmAbs val="80"/>
                                  </p:iterate>
                                  <p:childTnLst>
                                    <p:set>
                                      <p:cBhvr>
                                        <p:cTn id="59"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6" grpId="0"/>
      <p:bldP spid="27" grpId="0"/>
      <p:bldP spid="28" grpId="0"/>
      <p:bldP spid="42"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025570" y="1942775"/>
            <a:ext cx="3135776" cy="1934178"/>
            <a:chOff x="2085612" y="2387278"/>
            <a:chExt cx="3135776" cy="1934178"/>
          </a:xfrm>
        </p:grpSpPr>
        <p:sp>
          <p:nvSpPr>
            <p:cNvPr id="6" name="Oval 5"/>
            <p:cNvSpPr/>
            <p:nvPr/>
          </p:nvSpPr>
          <p:spPr>
            <a:xfrm>
              <a:off x="2085612" y="2387278"/>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 name="Oval 6"/>
            <p:cNvSpPr/>
            <p:nvPr/>
          </p:nvSpPr>
          <p:spPr>
            <a:xfrm>
              <a:off x="2732588" y="2387278"/>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Oval 7"/>
            <p:cNvSpPr/>
            <p:nvPr/>
          </p:nvSpPr>
          <p:spPr>
            <a:xfrm>
              <a:off x="3349662"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Oval 8"/>
            <p:cNvSpPr/>
            <p:nvPr/>
          </p:nvSpPr>
          <p:spPr>
            <a:xfrm>
              <a:off x="3994954"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Oval 9"/>
            <p:cNvSpPr/>
            <p:nvPr/>
          </p:nvSpPr>
          <p:spPr>
            <a:xfrm>
              <a:off x="4649888"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Oval 10"/>
            <p:cNvSpPr/>
            <p:nvPr/>
          </p:nvSpPr>
          <p:spPr>
            <a:xfrm>
              <a:off x="4649888"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2092365"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2715228"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2085612"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Oval 14"/>
            <p:cNvSpPr/>
            <p:nvPr/>
          </p:nvSpPr>
          <p:spPr>
            <a:xfrm>
              <a:off x="2715228"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Oval 15"/>
            <p:cNvSpPr/>
            <p:nvPr/>
          </p:nvSpPr>
          <p:spPr>
            <a:xfrm>
              <a:off x="3351594"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Oval 16"/>
            <p:cNvSpPr/>
            <p:nvPr/>
          </p:nvSpPr>
          <p:spPr>
            <a:xfrm>
              <a:off x="3351111" y="374995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Oval 17"/>
            <p:cNvSpPr/>
            <p:nvPr/>
          </p:nvSpPr>
          <p:spPr>
            <a:xfrm>
              <a:off x="4649888"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Oval 18"/>
            <p:cNvSpPr/>
            <p:nvPr/>
          </p:nvSpPr>
          <p:spPr>
            <a:xfrm>
              <a:off x="4004117"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Oval 19"/>
            <p:cNvSpPr/>
            <p:nvPr/>
          </p:nvSpPr>
          <p:spPr>
            <a:xfrm>
              <a:off x="3994954"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1" name="Text Placeholder 3"/>
          <p:cNvSpPr txBox="1">
            <a:spLocks/>
          </p:cNvSpPr>
          <p:nvPr/>
        </p:nvSpPr>
        <p:spPr bwMode="auto">
          <a:xfrm>
            <a:off x="3059813" y="4106922"/>
            <a:ext cx="32898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chemeClr val="accent5"/>
                </a:solidFill>
                <a:latin typeface="Orly's Font 2" pitchFamily="66" charset="0"/>
              </a:rPr>
              <a:t>3</a:t>
            </a:r>
            <a:r>
              <a:rPr lang="en-US" sz="2800" dirty="0" smtClean="0">
                <a:solidFill>
                  <a:schemeClr val="accent5"/>
                </a:solidFill>
                <a:latin typeface="Orly's Font 2" pitchFamily="66" charset="0"/>
              </a:rPr>
              <a:t> + 3 + 3 + 3 + 3</a:t>
            </a:r>
            <a:endParaRPr lang="en-US" sz="2800" dirty="0">
              <a:solidFill>
                <a:schemeClr val="accent5"/>
              </a:solidFill>
              <a:latin typeface="Orly's Font 2" pitchFamily="66" charset="0"/>
            </a:endParaRPr>
          </a:p>
        </p:txBody>
      </p:sp>
      <p:sp>
        <p:nvSpPr>
          <p:cNvPr id="22" name="Text Placeholder 2"/>
          <p:cNvSpPr txBox="1">
            <a:spLocks/>
          </p:cNvSpPr>
          <p:nvPr/>
        </p:nvSpPr>
        <p:spPr bwMode="auto">
          <a:xfrm>
            <a:off x="1150234" y="1448491"/>
            <a:ext cx="1943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rgbClr val="5E9732"/>
                </a:solidFill>
                <a:latin typeface="Orly's Font 2" pitchFamily="66" charset="0"/>
              </a:rPr>
              <a:t>columns?</a:t>
            </a:r>
            <a:endParaRPr lang="en-US" sz="2800" dirty="0">
              <a:solidFill>
                <a:srgbClr val="5E9732"/>
              </a:solidFill>
              <a:latin typeface="Orly's Font 2" pitchFamily="66" charset="0"/>
            </a:endParaRPr>
          </a:p>
        </p:txBody>
      </p:sp>
      <p:cxnSp>
        <p:nvCxnSpPr>
          <p:cNvPr id="23" name="Straight Arrow Connector 22"/>
          <p:cNvCxnSpPr/>
          <p:nvPr/>
        </p:nvCxnSpPr>
        <p:spPr>
          <a:xfrm>
            <a:off x="3331333" y="1333496"/>
            <a:ext cx="0" cy="518424"/>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sp>
        <p:nvSpPr>
          <p:cNvPr id="24" name="Text Placeholder 3"/>
          <p:cNvSpPr txBox="1">
            <a:spLocks/>
          </p:cNvSpPr>
          <p:nvPr/>
        </p:nvSpPr>
        <p:spPr bwMode="auto">
          <a:xfrm>
            <a:off x="3093334" y="816387"/>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chemeClr val="accent5"/>
                </a:solidFill>
                <a:latin typeface="Orly's Font 2" pitchFamily="66" charset="0"/>
              </a:rPr>
              <a:t>3</a:t>
            </a:r>
            <a:r>
              <a:rPr lang="en-US" sz="2800" dirty="0" smtClean="0">
                <a:solidFill>
                  <a:schemeClr val="accent5"/>
                </a:solidFill>
                <a:latin typeface="Orly's Font 2" pitchFamily="66" charset="0"/>
              </a:rPr>
              <a:t> </a:t>
            </a:r>
            <a:endParaRPr lang="en-US" sz="2800" dirty="0">
              <a:solidFill>
                <a:schemeClr val="accent5"/>
              </a:solidFill>
              <a:latin typeface="Orly's Font 2" pitchFamily="66" charset="0"/>
            </a:endParaRPr>
          </a:p>
        </p:txBody>
      </p:sp>
      <p:sp>
        <p:nvSpPr>
          <p:cNvPr id="25" name="Text Placeholder 3"/>
          <p:cNvSpPr txBox="1">
            <a:spLocks/>
          </p:cNvSpPr>
          <p:nvPr/>
        </p:nvSpPr>
        <p:spPr bwMode="auto">
          <a:xfrm>
            <a:off x="3647943" y="4825404"/>
            <a:ext cx="685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rgbClr val="E86D1F"/>
                </a:solidFill>
                <a:latin typeface="Orly's Font 2" pitchFamily="66" charset="0"/>
              </a:rPr>
              <a:t>6</a:t>
            </a:r>
          </a:p>
        </p:txBody>
      </p:sp>
      <p:cxnSp>
        <p:nvCxnSpPr>
          <p:cNvPr id="26" name="Straight Connector 25"/>
          <p:cNvCxnSpPr/>
          <p:nvPr/>
        </p:nvCxnSpPr>
        <p:spPr>
          <a:xfrm>
            <a:off x="3385826" y="4521518"/>
            <a:ext cx="275384" cy="2414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3940936" y="1363791"/>
            <a:ext cx="0" cy="518424"/>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4575370" y="1382048"/>
            <a:ext cx="0" cy="518424"/>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5220662" y="1379084"/>
            <a:ext cx="0" cy="518424"/>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5866668" y="1339607"/>
            <a:ext cx="0" cy="518424"/>
          </a:xfrm>
          <a:prstGeom prst="straightConnector1">
            <a:avLst/>
          </a:prstGeom>
          <a:ln w="38100">
            <a:solidFill>
              <a:srgbClr val="5E9732"/>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878598" y="4521518"/>
            <a:ext cx="0" cy="2414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 Placeholder 3"/>
          <p:cNvSpPr txBox="1">
            <a:spLocks/>
          </p:cNvSpPr>
          <p:nvPr/>
        </p:nvSpPr>
        <p:spPr bwMode="auto">
          <a:xfrm>
            <a:off x="4292270" y="4825404"/>
            <a:ext cx="685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E86D1F"/>
                </a:solidFill>
                <a:latin typeface="Orly's Font 2" pitchFamily="66" charset="0"/>
              </a:rPr>
              <a:t>9</a:t>
            </a:r>
            <a:endParaRPr lang="en-US" sz="2800" dirty="0">
              <a:solidFill>
                <a:srgbClr val="E86D1F"/>
              </a:solidFill>
              <a:latin typeface="Orly's Font 2" pitchFamily="66" charset="0"/>
            </a:endParaRPr>
          </a:p>
        </p:txBody>
      </p:sp>
      <p:cxnSp>
        <p:nvCxnSpPr>
          <p:cNvPr id="38" name="Straight Connector 37"/>
          <p:cNvCxnSpPr/>
          <p:nvPr/>
        </p:nvCxnSpPr>
        <p:spPr>
          <a:xfrm>
            <a:off x="4030153" y="4521518"/>
            <a:ext cx="275384" cy="2414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522925" y="4521518"/>
            <a:ext cx="0" cy="2414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Text Placeholder 3"/>
          <p:cNvSpPr txBox="1">
            <a:spLocks/>
          </p:cNvSpPr>
          <p:nvPr/>
        </p:nvSpPr>
        <p:spPr bwMode="auto">
          <a:xfrm>
            <a:off x="4978070" y="4806983"/>
            <a:ext cx="685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E86D1F"/>
                </a:solidFill>
                <a:latin typeface="Orly's Font 2" pitchFamily="66" charset="0"/>
              </a:rPr>
              <a:t>12</a:t>
            </a:r>
            <a:endParaRPr lang="en-US" sz="2800" dirty="0">
              <a:solidFill>
                <a:srgbClr val="E86D1F"/>
              </a:solidFill>
              <a:latin typeface="Orly's Font 2" pitchFamily="66" charset="0"/>
            </a:endParaRPr>
          </a:p>
        </p:txBody>
      </p:sp>
      <p:cxnSp>
        <p:nvCxnSpPr>
          <p:cNvPr id="41" name="Straight Connector 40"/>
          <p:cNvCxnSpPr/>
          <p:nvPr/>
        </p:nvCxnSpPr>
        <p:spPr>
          <a:xfrm>
            <a:off x="4715953" y="4503097"/>
            <a:ext cx="275384" cy="2414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208725" y="4503097"/>
            <a:ext cx="0" cy="2414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3" name="Text Placeholder 3"/>
          <p:cNvSpPr txBox="1">
            <a:spLocks/>
          </p:cNvSpPr>
          <p:nvPr/>
        </p:nvSpPr>
        <p:spPr bwMode="auto">
          <a:xfrm>
            <a:off x="5663870" y="4825404"/>
            <a:ext cx="685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rgbClr val="E86D1F"/>
                </a:solidFill>
                <a:latin typeface="Orly's Font 2" pitchFamily="66" charset="0"/>
              </a:rPr>
              <a:t>15</a:t>
            </a:r>
            <a:endParaRPr lang="en-US" sz="2800" dirty="0">
              <a:solidFill>
                <a:srgbClr val="E86D1F"/>
              </a:solidFill>
              <a:latin typeface="Orly's Font 2" pitchFamily="66" charset="0"/>
            </a:endParaRPr>
          </a:p>
        </p:txBody>
      </p:sp>
      <p:cxnSp>
        <p:nvCxnSpPr>
          <p:cNvPr id="44" name="Straight Connector 43"/>
          <p:cNvCxnSpPr/>
          <p:nvPr/>
        </p:nvCxnSpPr>
        <p:spPr>
          <a:xfrm>
            <a:off x="5401753" y="4459077"/>
            <a:ext cx="275384" cy="2414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5894525" y="4503097"/>
            <a:ext cx="0" cy="2414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Text Placeholder 3"/>
          <p:cNvSpPr txBox="1">
            <a:spLocks/>
          </p:cNvSpPr>
          <p:nvPr/>
        </p:nvSpPr>
        <p:spPr bwMode="auto">
          <a:xfrm>
            <a:off x="3692084" y="834512"/>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6 </a:t>
            </a:r>
            <a:endParaRPr lang="en-US" sz="2800" dirty="0">
              <a:solidFill>
                <a:schemeClr val="accent5"/>
              </a:solidFill>
              <a:latin typeface="Orly's Font 2" pitchFamily="66" charset="0"/>
            </a:endParaRPr>
          </a:p>
        </p:txBody>
      </p:sp>
      <p:sp>
        <p:nvSpPr>
          <p:cNvPr id="47" name="Text Placeholder 3"/>
          <p:cNvSpPr txBox="1">
            <a:spLocks/>
          </p:cNvSpPr>
          <p:nvPr/>
        </p:nvSpPr>
        <p:spPr bwMode="auto">
          <a:xfrm>
            <a:off x="4368240" y="843553"/>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9 </a:t>
            </a:r>
            <a:endParaRPr lang="en-US" sz="2800" dirty="0">
              <a:solidFill>
                <a:schemeClr val="accent5"/>
              </a:solidFill>
              <a:latin typeface="Orly's Font 2" pitchFamily="66" charset="0"/>
            </a:endParaRPr>
          </a:p>
        </p:txBody>
      </p:sp>
      <p:sp>
        <p:nvSpPr>
          <p:cNvPr id="48" name="Text Placeholder 3"/>
          <p:cNvSpPr txBox="1">
            <a:spLocks/>
          </p:cNvSpPr>
          <p:nvPr/>
        </p:nvSpPr>
        <p:spPr bwMode="auto">
          <a:xfrm>
            <a:off x="4981939" y="809583"/>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12 </a:t>
            </a:r>
            <a:endParaRPr lang="en-US" sz="2800" dirty="0">
              <a:solidFill>
                <a:schemeClr val="accent5"/>
              </a:solidFill>
              <a:latin typeface="Orly's Font 2" pitchFamily="66" charset="0"/>
            </a:endParaRPr>
          </a:p>
        </p:txBody>
      </p:sp>
      <p:sp>
        <p:nvSpPr>
          <p:cNvPr id="49" name="Text Placeholder 3"/>
          <p:cNvSpPr txBox="1">
            <a:spLocks/>
          </p:cNvSpPr>
          <p:nvPr/>
        </p:nvSpPr>
        <p:spPr bwMode="auto">
          <a:xfrm>
            <a:off x="5608775" y="810276"/>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15 </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iterate type="lt">
                                    <p:tmAbs val="80"/>
                                  </p:iterate>
                                  <p:childTnLst>
                                    <p:set>
                                      <p:cBhvr>
                                        <p:cTn id="41" dur="1" fill="hold">
                                          <p:stCondLst>
                                            <p:cond delay="0"/>
                                          </p:stCondLst>
                                        </p:cTn>
                                        <p:tgtEl>
                                          <p:spTgt spid="24"/>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iterate type="lt">
                                    <p:tmAbs val="100"/>
                                  </p:iterate>
                                  <p:childTnLst>
                                    <p:set>
                                      <p:cBhvr>
                                        <p:cTn id="45" dur="1" fill="hold">
                                          <p:stCondLst>
                                            <p:cond delay="0"/>
                                          </p:stCondLst>
                                        </p:cTn>
                                        <p:tgtEl>
                                          <p:spTgt spid="21"/>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iterate type="lt">
                                    <p:tmAbs val="80"/>
                                  </p:iterate>
                                  <p:childTnLst>
                                    <p:set>
                                      <p:cBhvr>
                                        <p:cTn id="49" dur="1" fill="hold">
                                          <p:stCondLst>
                                            <p:cond delay="0"/>
                                          </p:stCondLst>
                                        </p:cTn>
                                        <p:tgtEl>
                                          <p:spTgt spid="25"/>
                                        </p:tgtEl>
                                        <p:attrNameLst>
                                          <p:attrName>style.visibility</p:attrName>
                                        </p:attrNameLst>
                                      </p:cBhvr>
                                      <p:to>
                                        <p:strVal val="visible"/>
                                      </p:to>
                                    </p:set>
                                  </p:childTnLst>
                                </p:cTn>
                              </p:par>
                              <p:par>
                                <p:cTn id="50" presetID="10" presetClass="entr" presetSubtype="0" fill="hold"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par>
                                <p:cTn id="53" presetID="10" presetClass="entr" presetSubtype="0"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iterate type="lt">
                                    <p:tmAbs val="80"/>
                                  </p:iterate>
                                  <p:childTnLst>
                                    <p:set>
                                      <p:cBhvr>
                                        <p:cTn id="59" dur="1" fill="hold">
                                          <p:stCondLst>
                                            <p:cond delay="0"/>
                                          </p:stCondLst>
                                        </p:cTn>
                                        <p:tgtEl>
                                          <p:spTgt spid="46"/>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iterate type="lt">
                                    <p:tmAbs val="80"/>
                                  </p:iterate>
                                  <p:childTnLst>
                                    <p:set>
                                      <p:cBhvr>
                                        <p:cTn id="63" dur="1" fill="hold">
                                          <p:stCondLst>
                                            <p:cond delay="0"/>
                                          </p:stCondLst>
                                        </p:cTn>
                                        <p:tgtEl>
                                          <p:spTgt spid="37"/>
                                        </p:tgtEl>
                                        <p:attrNameLst>
                                          <p:attrName>style.visibility</p:attrName>
                                        </p:attrNameLst>
                                      </p:cBhvr>
                                      <p:to>
                                        <p:strVal val="visible"/>
                                      </p:to>
                                    </p:set>
                                  </p:childTnLst>
                                </p:cTn>
                              </p:par>
                              <p:par>
                                <p:cTn id="64" presetID="10" presetClass="entr" presetSubtype="0" fill="hold" nodeType="with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fade">
                                      <p:cBhvr>
                                        <p:cTn id="66" dur="500"/>
                                        <p:tgtEl>
                                          <p:spTgt spid="38"/>
                                        </p:tgtEl>
                                      </p:cBhvr>
                                    </p:animEffect>
                                  </p:childTnLst>
                                </p:cTn>
                              </p:par>
                              <p:par>
                                <p:cTn id="67" presetID="10" presetClass="entr" presetSubtype="0" fill="hold" nodeType="with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500"/>
                                        <p:tgtEl>
                                          <p:spTgt spid="39"/>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iterate type="lt">
                                    <p:tmAbs val="80"/>
                                  </p:iterate>
                                  <p:childTnLst>
                                    <p:set>
                                      <p:cBhvr>
                                        <p:cTn id="73" dur="1" fill="hold">
                                          <p:stCondLst>
                                            <p:cond delay="0"/>
                                          </p:stCondLst>
                                        </p:cTn>
                                        <p:tgtEl>
                                          <p:spTgt spid="47"/>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iterate type="lt">
                                    <p:tmAbs val="80"/>
                                  </p:iterate>
                                  <p:childTnLst>
                                    <p:set>
                                      <p:cBhvr>
                                        <p:cTn id="77" dur="1" fill="hold">
                                          <p:stCondLst>
                                            <p:cond delay="0"/>
                                          </p:stCondLst>
                                        </p:cTn>
                                        <p:tgtEl>
                                          <p:spTgt spid="40"/>
                                        </p:tgtEl>
                                        <p:attrNameLst>
                                          <p:attrName>style.visibility</p:attrName>
                                        </p:attrNameLst>
                                      </p:cBhvr>
                                      <p:to>
                                        <p:strVal val="visible"/>
                                      </p:to>
                                    </p:set>
                                  </p:childTnLst>
                                </p:cTn>
                              </p:par>
                              <p:par>
                                <p:cTn id="78" presetID="10" presetClass="entr" presetSubtype="0" fill="hold"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500"/>
                                        <p:tgtEl>
                                          <p:spTgt spid="41"/>
                                        </p:tgtEl>
                                      </p:cBhvr>
                                    </p:animEffect>
                                  </p:childTnLst>
                                </p:cTn>
                              </p:par>
                              <p:par>
                                <p:cTn id="81" presetID="10" presetClass="entr" presetSubtype="0" fill="hold" nodeType="with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iterate type="lt">
                                    <p:tmAbs val="80"/>
                                  </p:iterate>
                                  <p:childTnLst>
                                    <p:set>
                                      <p:cBhvr>
                                        <p:cTn id="87" dur="1" fill="hold">
                                          <p:stCondLst>
                                            <p:cond delay="0"/>
                                          </p:stCondLst>
                                        </p:cTn>
                                        <p:tgtEl>
                                          <p:spTgt spid="48"/>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iterate type="lt">
                                    <p:tmAbs val="80"/>
                                  </p:iterate>
                                  <p:childTnLst>
                                    <p:set>
                                      <p:cBhvr>
                                        <p:cTn id="91" dur="1" fill="hold">
                                          <p:stCondLst>
                                            <p:cond delay="0"/>
                                          </p:stCondLst>
                                        </p:cTn>
                                        <p:tgtEl>
                                          <p:spTgt spid="43"/>
                                        </p:tgtEl>
                                        <p:attrNameLst>
                                          <p:attrName>style.visibility</p:attrName>
                                        </p:attrNameLst>
                                      </p:cBhvr>
                                      <p:to>
                                        <p:strVal val="visible"/>
                                      </p:to>
                                    </p:set>
                                  </p:childTnLst>
                                </p:cTn>
                              </p:par>
                              <p:par>
                                <p:cTn id="92" presetID="10" presetClass="entr" presetSubtype="0" fill="hold" nodeType="with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fade">
                                      <p:cBhvr>
                                        <p:cTn id="94" dur="500"/>
                                        <p:tgtEl>
                                          <p:spTgt spid="44"/>
                                        </p:tgtEl>
                                      </p:cBhvr>
                                    </p:animEffect>
                                  </p:childTnLst>
                                </p:cTn>
                              </p:par>
                              <p:par>
                                <p:cTn id="95" presetID="10" presetClass="entr" presetSubtype="0" fill="hold" nodeType="withEffect">
                                  <p:stCondLst>
                                    <p:cond delay="0"/>
                                  </p:stCondLst>
                                  <p:childTnLst>
                                    <p:set>
                                      <p:cBhvr>
                                        <p:cTn id="96" dur="1" fill="hold">
                                          <p:stCondLst>
                                            <p:cond delay="0"/>
                                          </p:stCondLst>
                                        </p:cTn>
                                        <p:tgtEl>
                                          <p:spTgt spid="45"/>
                                        </p:tgtEl>
                                        <p:attrNameLst>
                                          <p:attrName>style.visibility</p:attrName>
                                        </p:attrNameLst>
                                      </p:cBhvr>
                                      <p:to>
                                        <p:strVal val="visible"/>
                                      </p:to>
                                    </p:set>
                                    <p:animEffect transition="in" filter="fade">
                                      <p:cBhvr>
                                        <p:cTn id="97" dur="500"/>
                                        <p:tgtEl>
                                          <p:spTgt spid="45"/>
                                        </p:tgtEl>
                                      </p:cBhvr>
                                    </p:animEffec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iterate type="lt">
                                    <p:tmAbs val="80"/>
                                  </p:iterate>
                                  <p:childTnLst>
                                    <p:set>
                                      <p:cBhvr>
                                        <p:cTn id="101"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4" grpId="0"/>
      <p:bldP spid="25" grpId="0"/>
      <p:bldP spid="37" grpId="0"/>
      <p:bldP spid="40" grpId="0"/>
      <p:bldP spid="43" grpId="0"/>
      <p:bldP spid="46" grpId="0"/>
      <p:bldP spid="47" grpId="0"/>
      <p:bldP spid="48" grpId="0"/>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370636" y="1640145"/>
            <a:ext cx="3135776" cy="1934178"/>
            <a:chOff x="2085612" y="2387278"/>
            <a:chExt cx="3135776" cy="1934178"/>
          </a:xfrm>
        </p:grpSpPr>
        <p:sp>
          <p:nvSpPr>
            <p:cNvPr id="6" name="Oval 5"/>
            <p:cNvSpPr/>
            <p:nvPr/>
          </p:nvSpPr>
          <p:spPr>
            <a:xfrm>
              <a:off x="2085612" y="2387278"/>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 name="Oval 6"/>
            <p:cNvSpPr/>
            <p:nvPr/>
          </p:nvSpPr>
          <p:spPr>
            <a:xfrm>
              <a:off x="2732588" y="2387278"/>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Oval 7"/>
            <p:cNvSpPr/>
            <p:nvPr/>
          </p:nvSpPr>
          <p:spPr>
            <a:xfrm>
              <a:off x="3349662"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Oval 8"/>
            <p:cNvSpPr/>
            <p:nvPr/>
          </p:nvSpPr>
          <p:spPr>
            <a:xfrm>
              <a:off x="3994954"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Oval 9"/>
            <p:cNvSpPr/>
            <p:nvPr/>
          </p:nvSpPr>
          <p:spPr>
            <a:xfrm>
              <a:off x="4649888"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Oval 10"/>
            <p:cNvSpPr/>
            <p:nvPr/>
          </p:nvSpPr>
          <p:spPr>
            <a:xfrm>
              <a:off x="4649888"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2092365"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2715228"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2085612"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Oval 14"/>
            <p:cNvSpPr/>
            <p:nvPr/>
          </p:nvSpPr>
          <p:spPr>
            <a:xfrm>
              <a:off x="2715228"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Oval 15"/>
            <p:cNvSpPr/>
            <p:nvPr/>
          </p:nvSpPr>
          <p:spPr>
            <a:xfrm>
              <a:off x="3351594"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Oval 16"/>
            <p:cNvSpPr/>
            <p:nvPr/>
          </p:nvSpPr>
          <p:spPr>
            <a:xfrm>
              <a:off x="3351111" y="374995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Oval 17"/>
            <p:cNvSpPr/>
            <p:nvPr/>
          </p:nvSpPr>
          <p:spPr>
            <a:xfrm>
              <a:off x="4649888"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Oval 18"/>
            <p:cNvSpPr/>
            <p:nvPr/>
          </p:nvSpPr>
          <p:spPr>
            <a:xfrm>
              <a:off x="4004117"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Oval 19"/>
            <p:cNvSpPr/>
            <p:nvPr/>
          </p:nvSpPr>
          <p:spPr>
            <a:xfrm>
              <a:off x="3994954"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21" name="Text Placeholder 3"/>
          <p:cNvSpPr txBox="1">
            <a:spLocks/>
          </p:cNvSpPr>
          <p:nvPr/>
        </p:nvSpPr>
        <p:spPr bwMode="auto">
          <a:xfrm>
            <a:off x="5860166" y="2311718"/>
            <a:ext cx="18953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5 + </a:t>
            </a:r>
            <a:r>
              <a:rPr lang="en-US" sz="2800" dirty="0">
                <a:solidFill>
                  <a:schemeClr val="accent5"/>
                </a:solidFill>
                <a:latin typeface="Orly's Font 2" pitchFamily="66" charset="0"/>
              </a:rPr>
              <a:t>5</a:t>
            </a:r>
            <a:r>
              <a:rPr lang="en-US" sz="2800" dirty="0" smtClean="0">
                <a:solidFill>
                  <a:schemeClr val="accent5"/>
                </a:solidFill>
                <a:latin typeface="Orly's Font 2" pitchFamily="66" charset="0"/>
              </a:rPr>
              <a:t> + 5</a:t>
            </a:r>
            <a:endParaRPr lang="en-US" sz="2800" dirty="0">
              <a:solidFill>
                <a:schemeClr val="accent5"/>
              </a:solidFill>
              <a:latin typeface="Orly's Font 2" pitchFamily="66" charset="0"/>
            </a:endParaRPr>
          </a:p>
        </p:txBody>
      </p:sp>
      <p:sp>
        <p:nvSpPr>
          <p:cNvPr id="22" name="Text Placeholder 3"/>
          <p:cNvSpPr txBox="1">
            <a:spLocks/>
          </p:cNvSpPr>
          <p:nvPr/>
        </p:nvSpPr>
        <p:spPr bwMode="auto">
          <a:xfrm>
            <a:off x="2404879" y="3804292"/>
            <a:ext cx="32898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a:solidFill>
                  <a:schemeClr val="accent5"/>
                </a:solidFill>
                <a:latin typeface="Orly's Font 2" pitchFamily="66" charset="0"/>
              </a:rPr>
              <a:t>3</a:t>
            </a:r>
            <a:r>
              <a:rPr lang="en-US" sz="2800" dirty="0" smtClean="0">
                <a:solidFill>
                  <a:schemeClr val="accent5"/>
                </a:solidFill>
                <a:latin typeface="Orly's Font 2" pitchFamily="66" charset="0"/>
              </a:rPr>
              <a:t> + 3 + 3 + 3 + 3</a:t>
            </a:r>
            <a:endParaRPr lang="en-US" sz="2800" dirty="0">
              <a:solidFill>
                <a:schemeClr val="accent5"/>
              </a:solidFill>
              <a:latin typeface="Orly's Font 2" pitchFamily="66" charset="0"/>
            </a:endParaRPr>
          </a:p>
        </p:txBody>
      </p:sp>
      <p:sp>
        <p:nvSpPr>
          <p:cNvPr id="23" name="Text Placeholder 2"/>
          <p:cNvSpPr txBox="1">
            <a:spLocks/>
          </p:cNvSpPr>
          <p:nvPr/>
        </p:nvSpPr>
        <p:spPr bwMode="auto">
          <a:xfrm>
            <a:off x="6010637" y="2765353"/>
            <a:ext cx="14156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u="sng" dirty="0" smtClean="0">
                <a:solidFill>
                  <a:srgbClr val="E86D1F"/>
                </a:solidFill>
                <a:latin typeface="Orly's Font 2" pitchFamily="66" charset="0"/>
              </a:rPr>
              <a:t>Rows</a:t>
            </a:r>
            <a:endParaRPr lang="en-US" sz="2800" u="sng" dirty="0">
              <a:solidFill>
                <a:srgbClr val="E86D1F"/>
              </a:solidFill>
              <a:latin typeface="Orly's Font 2" pitchFamily="66" charset="0"/>
            </a:endParaRPr>
          </a:p>
        </p:txBody>
      </p:sp>
      <p:sp>
        <p:nvSpPr>
          <p:cNvPr id="24" name="Text Placeholder 2"/>
          <p:cNvSpPr txBox="1">
            <a:spLocks/>
          </p:cNvSpPr>
          <p:nvPr/>
        </p:nvSpPr>
        <p:spPr bwMode="auto">
          <a:xfrm>
            <a:off x="2749586" y="4350930"/>
            <a:ext cx="23455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u="sng" dirty="0" smtClean="0">
                <a:solidFill>
                  <a:srgbClr val="E86D1F"/>
                </a:solidFill>
                <a:latin typeface="Orly's Font 2" pitchFamily="66" charset="0"/>
              </a:rPr>
              <a:t>Columns</a:t>
            </a:r>
            <a:endParaRPr lang="en-US" sz="2800" u="sng" dirty="0">
              <a:solidFill>
                <a:srgbClr val="E86D1F"/>
              </a:solidFill>
              <a:latin typeface="Orly's Font 2" pitchFamily="66" charset="0"/>
            </a:endParaRPr>
          </a:p>
        </p:txBody>
      </p:sp>
      <p:sp>
        <p:nvSpPr>
          <p:cNvPr id="25" name="Text Placeholder 3"/>
          <p:cNvSpPr txBox="1">
            <a:spLocks/>
          </p:cNvSpPr>
          <p:nvPr/>
        </p:nvSpPr>
        <p:spPr bwMode="auto">
          <a:xfrm>
            <a:off x="7658100" y="2311718"/>
            <a:ext cx="1143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 15</a:t>
            </a:r>
            <a:endParaRPr lang="en-US" sz="2800" dirty="0">
              <a:solidFill>
                <a:schemeClr val="accent5"/>
              </a:solidFill>
              <a:latin typeface="Orly's Font 2" pitchFamily="66" charset="0"/>
            </a:endParaRPr>
          </a:p>
        </p:txBody>
      </p:sp>
      <p:sp>
        <p:nvSpPr>
          <p:cNvPr id="26" name="Text Placeholder 3"/>
          <p:cNvSpPr txBox="1">
            <a:spLocks/>
          </p:cNvSpPr>
          <p:nvPr/>
        </p:nvSpPr>
        <p:spPr bwMode="auto">
          <a:xfrm>
            <a:off x="5439137" y="3804292"/>
            <a:ext cx="1143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800" dirty="0" smtClean="0">
                <a:solidFill>
                  <a:schemeClr val="accent5"/>
                </a:solidFill>
                <a:latin typeface="Orly's Font 2" pitchFamily="66" charset="0"/>
              </a:rPr>
              <a:t>= 15</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p:cNvGrpSpPr/>
          <p:nvPr/>
        </p:nvGrpSpPr>
        <p:grpSpPr>
          <a:xfrm>
            <a:off x="289189" y="1729058"/>
            <a:ext cx="3135776" cy="1934178"/>
            <a:chOff x="2085612" y="2387278"/>
            <a:chExt cx="3135776" cy="1934178"/>
          </a:xfrm>
        </p:grpSpPr>
        <p:sp>
          <p:nvSpPr>
            <p:cNvPr id="27" name="Oval 26"/>
            <p:cNvSpPr/>
            <p:nvPr/>
          </p:nvSpPr>
          <p:spPr>
            <a:xfrm>
              <a:off x="2085612" y="2387278"/>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Oval 27"/>
            <p:cNvSpPr/>
            <p:nvPr/>
          </p:nvSpPr>
          <p:spPr>
            <a:xfrm>
              <a:off x="2732588" y="2387278"/>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Oval 28"/>
            <p:cNvSpPr/>
            <p:nvPr/>
          </p:nvSpPr>
          <p:spPr>
            <a:xfrm>
              <a:off x="3349662"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Oval 29"/>
            <p:cNvSpPr/>
            <p:nvPr/>
          </p:nvSpPr>
          <p:spPr>
            <a:xfrm>
              <a:off x="3994954"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Oval 30"/>
            <p:cNvSpPr/>
            <p:nvPr/>
          </p:nvSpPr>
          <p:spPr>
            <a:xfrm>
              <a:off x="4649888"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Oval 31"/>
            <p:cNvSpPr/>
            <p:nvPr/>
          </p:nvSpPr>
          <p:spPr>
            <a:xfrm>
              <a:off x="4649888"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Oval 32"/>
            <p:cNvSpPr/>
            <p:nvPr/>
          </p:nvSpPr>
          <p:spPr>
            <a:xfrm>
              <a:off x="2092365"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Oval 33"/>
            <p:cNvSpPr/>
            <p:nvPr/>
          </p:nvSpPr>
          <p:spPr>
            <a:xfrm>
              <a:off x="2715228"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Oval 34"/>
            <p:cNvSpPr/>
            <p:nvPr/>
          </p:nvSpPr>
          <p:spPr>
            <a:xfrm>
              <a:off x="2085612"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6" name="Oval 35"/>
            <p:cNvSpPr/>
            <p:nvPr/>
          </p:nvSpPr>
          <p:spPr>
            <a:xfrm>
              <a:off x="2715228"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7" name="Oval 36"/>
            <p:cNvSpPr/>
            <p:nvPr/>
          </p:nvSpPr>
          <p:spPr>
            <a:xfrm>
              <a:off x="3351594"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8" name="Oval 37"/>
            <p:cNvSpPr/>
            <p:nvPr/>
          </p:nvSpPr>
          <p:spPr>
            <a:xfrm>
              <a:off x="3351111" y="374995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9" name="Oval 38"/>
            <p:cNvSpPr/>
            <p:nvPr/>
          </p:nvSpPr>
          <p:spPr>
            <a:xfrm>
              <a:off x="4649888"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0" name="Oval 39"/>
            <p:cNvSpPr/>
            <p:nvPr/>
          </p:nvSpPr>
          <p:spPr>
            <a:xfrm>
              <a:off x="4004117"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1" name="Oval 40"/>
            <p:cNvSpPr/>
            <p:nvPr/>
          </p:nvSpPr>
          <p:spPr>
            <a:xfrm>
              <a:off x="3994954"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grpSp>
        <p:nvGrpSpPr>
          <p:cNvPr id="2" name="Group 1"/>
          <p:cNvGrpSpPr/>
          <p:nvPr/>
        </p:nvGrpSpPr>
        <p:grpSpPr>
          <a:xfrm>
            <a:off x="289189" y="1729058"/>
            <a:ext cx="3135776" cy="1934178"/>
            <a:chOff x="2085612" y="2387278"/>
            <a:chExt cx="3135776" cy="1934178"/>
          </a:xfrm>
        </p:grpSpPr>
        <p:sp>
          <p:nvSpPr>
            <p:cNvPr id="3" name="Oval 2"/>
            <p:cNvSpPr/>
            <p:nvPr/>
          </p:nvSpPr>
          <p:spPr>
            <a:xfrm>
              <a:off x="2085612" y="2387278"/>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 name="Oval 3"/>
            <p:cNvSpPr/>
            <p:nvPr/>
          </p:nvSpPr>
          <p:spPr>
            <a:xfrm>
              <a:off x="2732588" y="2387278"/>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 name="Oval 4"/>
            <p:cNvSpPr/>
            <p:nvPr/>
          </p:nvSpPr>
          <p:spPr>
            <a:xfrm>
              <a:off x="3349662"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Oval 5"/>
            <p:cNvSpPr/>
            <p:nvPr/>
          </p:nvSpPr>
          <p:spPr>
            <a:xfrm>
              <a:off x="3994954"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 name="Oval 6"/>
            <p:cNvSpPr/>
            <p:nvPr/>
          </p:nvSpPr>
          <p:spPr>
            <a:xfrm>
              <a:off x="4649888" y="2400300"/>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Oval 7"/>
            <p:cNvSpPr/>
            <p:nvPr/>
          </p:nvSpPr>
          <p:spPr>
            <a:xfrm>
              <a:off x="4649888"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Oval 8"/>
            <p:cNvSpPr/>
            <p:nvPr/>
          </p:nvSpPr>
          <p:spPr>
            <a:xfrm>
              <a:off x="2092365"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Oval 9"/>
            <p:cNvSpPr/>
            <p:nvPr/>
          </p:nvSpPr>
          <p:spPr>
            <a:xfrm>
              <a:off x="2715228"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Oval 10"/>
            <p:cNvSpPr/>
            <p:nvPr/>
          </p:nvSpPr>
          <p:spPr>
            <a:xfrm>
              <a:off x="2085612"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2715228"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3351594"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3351111" y="374995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Oval 14"/>
            <p:cNvSpPr/>
            <p:nvPr/>
          </p:nvSpPr>
          <p:spPr>
            <a:xfrm>
              <a:off x="4649888"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Oval 15"/>
            <p:cNvSpPr/>
            <p:nvPr/>
          </p:nvSpPr>
          <p:spPr>
            <a:xfrm>
              <a:off x="4004117" y="3733076"/>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Oval 16"/>
            <p:cNvSpPr/>
            <p:nvPr/>
          </p:nvSpPr>
          <p:spPr>
            <a:xfrm>
              <a:off x="3994954" y="3058851"/>
              <a:ext cx="571500" cy="571500"/>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sp>
        <p:nvSpPr>
          <p:cNvPr id="18" name="Text Placeholder 3"/>
          <p:cNvSpPr txBox="1">
            <a:spLocks/>
          </p:cNvSpPr>
          <p:nvPr/>
        </p:nvSpPr>
        <p:spPr bwMode="auto">
          <a:xfrm>
            <a:off x="1190745" y="4708664"/>
            <a:ext cx="189535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600" dirty="0" smtClean="0">
                <a:solidFill>
                  <a:schemeClr val="accent5"/>
                </a:solidFill>
                <a:latin typeface="Orly's Font 2" pitchFamily="66" charset="0"/>
              </a:rPr>
              <a:t>5 + 5 + 5</a:t>
            </a:r>
            <a:endParaRPr lang="en-US" sz="2600" dirty="0">
              <a:solidFill>
                <a:schemeClr val="accent5"/>
              </a:solidFill>
              <a:latin typeface="Orly's Font 2" pitchFamily="66" charset="0"/>
            </a:endParaRPr>
          </a:p>
        </p:txBody>
      </p:sp>
      <p:sp>
        <p:nvSpPr>
          <p:cNvPr id="19" name="Text Placeholder 3"/>
          <p:cNvSpPr txBox="1">
            <a:spLocks/>
          </p:cNvSpPr>
          <p:nvPr/>
        </p:nvSpPr>
        <p:spPr bwMode="auto">
          <a:xfrm>
            <a:off x="1839046" y="4161075"/>
            <a:ext cx="328985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600" dirty="0">
                <a:solidFill>
                  <a:schemeClr val="accent5"/>
                </a:solidFill>
                <a:latin typeface="Orly's Font 2" pitchFamily="66" charset="0"/>
              </a:rPr>
              <a:t>3</a:t>
            </a:r>
            <a:r>
              <a:rPr lang="en-US" sz="2600" dirty="0" smtClean="0">
                <a:solidFill>
                  <a:schemeClr val="accent5"/>
                </a:solidFill>
                <a:latin typeface="Orly's Font 2" pitchFamily="66" charset="0"/>
              </a:rPr>
              <a:t> + 3 + 3 + 3 + 3</a:t>
            </a:r>
            <a:endParaRPr lang="en-US" sz="2600" dirty="0">
              <a:solidFill>
                <a:schemeClr val="accent5"/>
              </a:solidFill>
              <a:latin typeface="Orly's Font 2" pitchFamily="66" charset="0"/>
            </a:endParaRPr>
          </a:p>
        </p:txBody>
      </p:sp>
      <p:sp>
        <p:nvSpPr>
          <p:cNvPr id="20" name="Text Placeholder 2"/>
          <p:cNvSpPr txBox="1">
            <a:spLocks/>
          </p:cNvSpPr>
          <p:nvPr/>
        </p:nvSpPr>
        <p:spPr bwMode="auto">
          <a:xfrm>
            <a:off x="0" y="4703993"/>
            <a:ext cx="14156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u="sng" dirty="0" smtClean="0">
                <a:solidFill>
                  <a:srgbClr val="E86D1F"/>
                </a:solidFill>
                <a:latin typeface="Orly's Font 2" pitchFamily="66" charset="0"/>
              </a:rPr>
              <a:t>Rows</a:t>
            </a:r>
            <a:endParaRPr lang="en-US" sz="2800" u="sng" dirty="0">
              <a:solidFill>
                <a:srgbClr val="E86D1F"/>
              </a:solidFill>
              <a:latin typeface="Orly's Font 2" pitchFamily="66" charset="0"/>
            </a:endParaRPr>
          </a:p>
        </p:txBody>
      </p:sp>
      <p:sp>
        <p:nvSpPr>
          <p:cNvPr id="21" name="Text Placeholder 2"/>
          <p:cNvSpPr txBox="1">
            <a:spLocks/>
          </p:cNvSpPr>
          <p:nvPr/>
        </p:nvSpPr>
        <p:spPr bwMode="auto">
          <a:xfrm>
            <a:off x="114300" y="4110996"/>
            <a:ext cx="18805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u="sng" dirty="0" smtClean="0">
                <a:solidFill>
                  <a:srgbClr val="E86D1F"/>
                </a:solidFill>
                <a:latin typeface="Orly's Font 2" pitchFamily="66" charset="0"/>
              </a:rPr>
              <a:t>Columns</a:t>
            </a:r>
            <a:endParaRPr lang="en-US" sz="2800" u="sng" dirty="0">
              <a:solidFill>
                <a:srgbClr val="E86D1F"/>
              </a:solidFill>
              <a:latin typeface="Orly's Font 2" pitchFamily="66" charset="0"/>
            </a:endParaRPr>
          </a:p>
        </p:txBody>
      </p:sp>
      <p:sp>
        <p:nvSpPr>
          <p:cNvPr id="102" name="Text Placeholder 3"/>
          <p:cNvSpPr txBox="1">
            <a:spLocks/>
          </p:cNvSpPr>
          <p:nvPr/>
        </p:nvSpPr>
        <p:spPr bwMode="auto">
          <a:xfrm>
            <a:off x="6057900" y="4661935"/>
            <a:ext cx="328985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600" dirty="0">
                <a:solidFill>
                  <a:schemeClr val="accent5"/>
                </a:solidFill>
                <a:latin typeface="Orly's Font 2" pitchFamily="66" charset="0"/>
              </a:rPr>
              <a:t>3</a:t>
            </a:r>
            <a:r>
              <a:rPr lang="en-US" sz="2600" dirty="0" smtClean="0">
                <a:solidFill>
                  <a:schemeClr val="accent5"/>
                </a:solidFill>
                <a:latin typeface="Orly's Font 2" pitchFamily="66" charset="0"/>
              </a:rPr>
              <a:t> + 3 + 3 + 3 + 3</a:t>
            </a:r>
            <a:endParaRPr lang="en-US" sz="2600" dirty="0">
              <a:solidFill>
                <a:schemeClr val="accent5"/>
              </a:solidFill>
              <a:latin typeface="Orly's Font 2" pitchFamily="66" charset="0"/>
            </a:endParaRPr>
          </a:p>
        </p:txBody>
      </p:sp>
      <p:sp>
        <p:nvSpPr>
          <p:cNvPr id="103" name="Text Placeholder 3"/>
          <p:cNvSpPr txBox="1">
            <a:spLocks/>
          </p:cNvSpPr>
          <p:nvPr/>
        </p:nvSpPr>
        <p:spPr bwMode="auto">
          <a:xfrm>
            <a:off x="6629400" y="4165418"/>
            <a:ext cx="189535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2600" dirty="0" smtClean="0">
                <a:solidFill>
                  <a:schemeClr val="accent5"/>
                </a:solidFill>
                <a:latin typeface="Orly's Font 2" pitchFamily="66" charset="0"/>
              </a:rPr>
              <a:t>5 + </a:t>
            </a:r>
            <a:r>
              <a:rPr lang="en-US" sz="2600" dirty="0">
                <a:solidFill>
                  <a:schemeClr val="accent5"/>
                </a:solidFill>
                <a:latin typeface="Orly's Font 2" pitchFamily="66" charset="0"/>
              </a:rPr>
              <a:t>5</a:t>
            </a:r>
            <a:r>
              <a:rPr lang="en-US" sz="2600" dirty="0" smtClean="0">
                <a:solidFill>
                  <a:schemeClr val="accent5"/>
                </a:solidFill>
                <a:latin typeface="Orly's Font 2" pitchFamily="66" charset="0"/>
              </a:rPr>
              <a:t> + 5</a:t>
            </a:r>
            <a:endParaRPr lang="en-US" sz="2600" dirty="0">
              <a:solidFill>
                <a:schemeClr val="accent5"/>
              </a:solidFill>
              <a:latin typeface="Orly's Font 2" pitchFamily="66" charset="0"/>
            </a:endParaRPr>
          </a:p>
        </p:txBody>
      </p:sp>
      <p:sp>
        <p:nvSpPr>
          <p:cNvPr id="104" name="Text Placeholder 2"/>
          <p:cNvSpPr txBox="1">
            <a:spLocks/>
          </p:cNvSpPr>
          <p:nvPr/>
        </p:nvSpPr>
        <p:spPr bwMode="auto">
          <a:xfrm>
            <a:off x="4851887" y="4634216"/>
            <a:ext cx="14156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u="sng" dirty="0" smtClean="0">
                <a:solidFill>
                  <a:srgbClr val="E86D1F"/>
                </a:solidFill>
                <a:latin typeface="Orly's Font 2" pitchFamily="66" charset="0"/>
              </a:rPr>
              <a:t>Rows</a:t>
            </a:r>
            <a:endParaRPr lang="en-US" sz="2800" u="sng" dirty="0">
              <a:solidFill>
                <a:srgbClr val="E86D1F"/>
              </a:solidFill>
              <a:latin typeface="Orly's Font 2" pitchFamily="66" charset="0"/>
            </a:endParaRPr>
          </a:p>
        </p:txBody>
      </p:sp>
      <p:sp>
        <p:nvSpPr>
          <p:cNvPr id="105" name="Text Placeholder 2"/>
          <p:cNvSpPr txBox="1">
            <a:spLocks/>
          </p:cNvSpPr>
          <p:nvPr/>
        </p:nvSpPr>
        <p:spPr bwMode="auto">
          <a:xfrm>
            <a:off x="4667917" y="4097895"/>
            <a:ext cx="23455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u="sng" dirty="0" smtClean="0">
                <a:solidFill>
                  <a:srgbClr val="E86D1F"/>
                </a:solidFill>
                <a:latin typeface="Orly's Font 2" pitchFamily="66" charset="0"/>
              </a:rPr>
              <a:t>Columns</a:t>
            </a:r>
            <a:endParaRPr lang="en-US" sz="2800" u="sng" dirty="0">
              <a:solidFill>
                <a:srgbClr val="E86D1F"/>
              </a:solidFill>
              <a:latin typeface="Orly's Font 2" pitchFamily="66" charset="0"/>
            </a:endParaRPr>
          </a:p>
        </p:txBody>
      </p:sp>
    </p:spTree>
    <p:extLst>
      <p:ext uri="{BB962C8B-B14F-4D97-AF65-F5344CB8AC3E}">
        <p14:creationId xmlns:p14="http://schemas.microsoft.com/office/powerpoint/2010/main" val="4250488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63" presetClass="path" presetSubtype="0" accel="50000" decel="50000" fill="hold" nodeType="clickEffect">
                                  <p:stCondLst>
                                    <p:cond delay="0"/>
                                  </p:stCondLst>
                                  <p:childTnLst>
                                    <p:animMotion origin="layout" path="M -0.00295 -0.05163 L 0.5191 -0.05163 " pathEditMode="relative" rAng="0" ptsTypes="AA">
                                      <p:cBhvr>
                                        <p:cTn id="32" dur="2000" fill="hold"/>
                                        <p:tgtEl>
                                          <p:spTgt spid="2"/>
                                        </p:tgtEl>
                                        <p:attrNameLst>
                                          <p:attrName>ppt_x</p:attrName>
                                          <p:attrName>ppt_y</p:attrName>
                                        </p:attrNameLst>
                                      </p:cBhvr>
                                      <p:rCtr x="26094" y="0"/>
                                    </p:animMotion>
                                  </p:childTnLst>
                                </p:cTn>
                              </p:par>
                              <p:par>
                                <p:cTn id="33" presetID="8" presetClass="emph" presetSubtype="0" fill="hold" nodeType="withEffect">
                                  <p:stCondLst>
                                    <p:cond delay="0"/>
                                  </p:stCondLst>
                                  <p:childTnLst>
                                    <p:animRot by="5400000">
                                      <p:cBhvr>
                                        <p:cTn id="34" dur="2000" fill="hold"/>
                                        <p:tgtEl>
                                          <p:spTgt spid="2"/>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05"/>
                                        </p:tgtEl>
                                        <p:attrNameLst>
                                          <p:attrName>style.visibility</p:attrName>
                                        </p:attrNameLst>
                                      </p:cBhvr>
                                      <p:to>
                                        <p:strVal val="visible"/>
                                      </p:to>
                                    </p:set>
                                    <p:animEffect transition="in" filter="fade">
                                      <p:cBhvr>
                                        <p:cTn id="39" dur="500"/>
                                        <p:tgtEl>
                                          <p:spTgt spid="10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3"/>
                                        </p:tgtEl>
                                        <p:attrNameLst>
                                          <p:attrName>style.visibility</p:attrName>
                                        </p:attrNameLst>
                                      </p:cBhvr>
                                      <p:to>
                                        <p:strVal val="visible"/>
                                      </p:to>
                                    </p:set>
                                    <p:animEffect transition="in" filter="fade">
                                      <p:cBhvr>
                                        <p:cTn id="42" dur="500"/>
                                        <p:tgtEl>
                                          <p:spTgt spid="10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2"/>
                                        </p:tgtEl>
                                        <p:attrNameLst>
                                          <p:attrName>style.visibility</p:attrName>
                                        </p:attrNameLst>
                                      </p:cBhvr>
                                      <p:to>
                                        <p:strVal val="visible"/>
                                      </p:to>
                                    </p:set>
                                    <p:animEffect transition="in" filter="fade">
                                      <p:cBhvr>
                                        <p:cTn id="47" dur="500"/>
                                        <p:tgtEl>
                                          <p:spTgt spid="10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04"/>
                                        </p:tgtEl>
                                        <p:attrNameLst>
                                          <p:attrName>style.visibility</p:attrName>
                                        </p:attrNameLst>
                                      </p:cBhvr>
                                      <p:to>
                                        <p:strVal val="visible"/>
                                      </p:to>
                                    </p:set>
                                    <p:animEffect transition="in" filter="fade">
                                      <p:cBhvr>
                                        <p:cTn id="50"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102" grpId="0"/>
      <p:bldP spid="103" grpId="0"/>
      <p:bldP spid="104"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100" y="1485901"/>
            <a:ext cx="7429500" cy="2308324"/>
          </a:xfrm>
          <a:prstGeom prst="rect">
            <a:avLst/>
          </a:prstGeom>
          <a:noFill/>
        </p:spPr>
        <p:txBody>
          <a:bodyPr>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how to write 2 repeated addition sentences </a:t>
            </a:r>
            <a:r>
              <a:rPr lang="en-US" sz="3600" dirty="0" smtClean="0">
                <a:solidFill>
                  <a:schemeClr val="accent1"/>
                </a:solidFill>
                <a:latin typeface="Orly's Font 2" pitchFamily="66" charset="0"/>
                <a:ea typeface="Verdana" pitchFamily="34" charset="0"/>
                <a:cs typeface="Verdana" pitchFamily="34" charset="0"/>
              </a:rPr>
              <a:t>by using the same array.</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6484</TotalTime>
  <Words>768</Words>
  <Application>Microsoft Office PowerPoint</Application>
  <PresentationFormat>On-screen Show (16:10)</PresentationFormat>
  <Paragraphs>61</Paragraphs>
  <Slides>9</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Courier New</vt:lpstr>
      <vt:lpstr>Wingdings</vt:lpstr>
      <vt:lpstr>Calibri</vt:lpstr>
      <vt:lpstr>Orly's Font 2</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286</cp:revision>
  <dcterms:created xsi:type="dcterms:W3CDTF">2011-06-12T17:04:43Z</dcterms:created>
  <dcterms:modified xsi:type="dcterms:W3CDTF">2015-06-07T12:28:54Z</dcterms:modified>
</cp:coreProperties>
</file>